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15"/>
  </p:notesMasterIdLst>
  <p:sldIdLst>
    <p:sldId id="256" r:id="rId2"/>
    <p:sldId id="303" r:id="rId3"/>
    <p:sldId id="261" r:id="rId4"/>
    <p:sldId id="298" r:id="rId5"/>
    <p:sldId id="312" r:id="rId6"/>
    <p:sldId id="313" r:id="rId7"/>
    <p:sldId id="314" r:id="rId8"/>
    <p:sldId id="304" r:id="rId9"/>
    <p:sldId id="306" r:id="rId10"/>
    <p:sldId id="264" r:id="rId11"/>
    <p:sldId id="302" r:id="rId12"/>
    <p:sldId id="300" r:id="rId13"/>
    <p:sldId id="305" r:id="rId14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media10.m4a"/><Relationship Id="rId7" Type="http://schemas.openxmlformats.org/officeDocument/2006/relationships/image" Target="../media/image27.pn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1.m4a"/><Relationship Id="rId7" Type="http://schemas.openxmlformats.org/officeDocument/2006/relationships/image" Target="../media/image31.png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m4a"/><Relationship Id="rId7" Type="http://schemas.openxmlformats.org/officeDocument/2006/relationships/image" Target="../media/image34.png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5.m4a"/><Relationship Id="rId7" Type="http://schemas.openxmlformats.org/officeDocument/2006/relationships/image" Target="../media/image13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audio" Target="../media/media6.m4a"/><Relationship Id="rId7" Type="http://schemas.openxmlformats.org/officeDocument/2006/relationships/image" Target="../media/image18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audio" Target="../media/media7.m4a"/><Relationship Id="rId7" Type="http://schemas.openxmlformats.org/officeDocument/2006/relationships/image" Target="../media/image21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22.emf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246" y="2564904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err="1" smtClean="0">
                <a:cs typeface="B Titr" panose="00000700000000000000" pitchFamily="2" charset="-78"/>
              </a:rPr>
              <a:t>قضایای</a:t>
            </a:r>
            <a:r>
              <a:rPr lang="fa-IR" altLang="en-US" sz="4400" dirty="0" smtClean="0">
                <a:cs typeface="B Titr" panose="00000700000000000000" pitchFamily="2" charset="-78"/>
              </a:rPr>
              <a:t> شبکه ها</a:t>
            </a: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>قضیه </a:t>
            </a:r>
            <a:r>
              <a:rPr lang="fa-IR" altLang="en-US" sz="3600" dirty="0" smtClean="0">
                <a:cs typeface="B Titr" panose="00000700000000000000" pitchFamily="2" charset="-78"/>
              </a:rPr>
              <a:t>هم پاسخی</a:t>
            </a: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56"/>
    </mc:Choice>
    <mc:Fallback>
      <p:transition spd="slow" advTm="93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1916832"/>
            <a:ext cx="2692843" cy="5040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01217" y="2453383"/>
                <a:ext cx="3744615" cy="933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17" y="2453383"/>
                <a:ext cx="3744615" cy="9333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220636" y="3645024"/>
                <a:ext cx="6778458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636" y="3645024"/>
                <a:ext cx="6778458" cy="1106521"/>
              </a:xfrm>
              <a:prstGeom prst="rect">
                <a:avLst/>
              </a:prstGeom>
              <a:blipFill>
                <a:blip r:embed="rId7"/>
                <a:stretch>
                  <a:fillRect b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222457" y="4810700"/>
                <a:ext cx="6426631" cy="111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l-GR" sz="3200" b="1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57" y="4810700"/>
                <a:ext cx="6426631" cy="1112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30"/>
    </mc:Choice>
    <mc:Fallback>
      <p:transition spd="slow" advTm="27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ادامه 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285060" y="1772816"/>
                <a:ext cx="6426631" cy="111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l-GR" sz="3200" b="1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060" y="1772816"/>
                <a:ext cx="6426631" cy="1112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11561" y="3275073"/>
                <a:ext cx="8207440" cy="111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l-GR" sz="3200" b="1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1" y="3275073"/>
                <a:ext cx="8207440" cy="1112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763688" y="4653136"/>
                <a:ext cx="5494517" cy="1191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653136"/>
                <a:ext cx="5494517" cy="1191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10"/>
    </mc:Choice>
    <mc:Fallback>
      <p:transition spd="slow" advTm="26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>
                <a:cs typeface="0 Titr Bold" panose="00000700000000000000" pitchFamily="2" charset="-78"/>
              </a:rPr>
              <a:t>ادامه حل </a:t>
            </a:r>
            <a:r>
              <a:rPr lang="fa-IR" altLang="en-US" sz="3200" dirty="0" smtClean="0">
                <a:cs typeface="0 Titr Bold" panose="00000700000000000000" pitchFamily="2" charset="-78"/>
              </a:rPr>
              <a:t>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824741" y="1844824"/>
                <a:ext cx="5494517" cy="1191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741" y="1844824"/>
                <a:ext cx="5494517" cy="1191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316973" y="3356992"/>
                <a:ext cx="6510052" cy="111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973" y="3356992"/>
                <a:ext cx="6510052" cy="1112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691680" y="4790035"/>
                <a:ext cx="5370701" cy="111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790035"/>
                <a:ext cx="5370701" cy="11120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77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70"/>
    </mc:Choice>
    <mc:Fallback>
      <p:transition spd="slow" advTm="74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ادامه حل </a:t>
            </a:r>
            <a:r>
              <a:rPr lang="fa-IR" altLang="en-US" sz="3200" dirty="0" smtClean="0">
                <a:cs typeface="0 Titr Bold" panose="00000700000000000000" pitchFamily="2" charset="-78"/>
              </a:rPr>
              <a:t>مثال 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5119351"/>
            <a:ext cx="8001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بنابراین گزینه 1 صحیح است.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886649" y="1916832"/>
                <a:ext cx="5370701" cy="111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649" y="1916832"/>
                <a:ext cx="5370701" cy="1112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691680" y="3645024"/>
                <a:ext cx="5942652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a-IR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 −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645024"/>
                <a:ext cx="5942652" cy="925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39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64"/>
    </mc:Choice>
    <mc:Fallback>
      <p:transition spd="slow" advTm="82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قضیه </a:t>
            </a:r>
            <a:r>
              <a:rPr lang="fa-IR" altLang="en-US" sz="3200" dirty="0" smtClean="0">
                <a:cs typeface="0 Titr Bold" panose="00000700000000000000" pitchFamily="2" charset="-78"/>
              </a:rPr>
              <a:t>هم پاسخی (بیان 1)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1245" r="23356"/>
          <a:stretch/>
        </p:blipFill>
        <p:spPr>
          <a:xfrm>
            <a:off x="4788024" y="2060848"/>
            <a:ext cx="4104456" cy="15841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/>
          <a:srcRect l="11044" r="22347"/>
          <a:stretch/>
        </p:blipFill>
        <p:spPr>
          <a:xfrm>
            <a:off x="395536" y="1628800"/>
            <a:ext cx="3960440" cy="20882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636071" y="4314578"/>
                <a:ext cx="1871858" cy="70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71" y="4314578"/>
                <a:ext cx="1871858" cy="70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Audio 3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22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45"/>
    </mc:Choice>
    <mc:Fallback>
      <p:transition spd="slow" advTm="89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قضیه </a:t>
            </a:r>
            <a:r>
              <a:rPr lang="fa-IR" altLang="en-US" dirty="0" smtClean="0">
                <a:cs typeface="0 Titr Bold" panose="00000700000000000000" pitchFamily="2" charset="-78"/>
              </a:rPr>
              <a:t>هم پاسخی (بیان 2)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l="20934" r="26989"/>
          <a:stretch/>
        </p:blipFill>
        <p:spPr>
          <a:xfrm>
            <a:off x="539552" y="1988840"/>
            <a:ext cx="3741768" cy="172819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11245" t="19360" r="36679"/>
          <a:stretch/>
        </p:blipFill>
        <p:spPr>
          <a:xfrm>
            <a:off x="4643574" y="2040592"/>
            <a:ext cx="3744850" cy="16044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636071" y="4314578"/>
                <a:ext cx="2109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71" y="4314578"/>
                <a:ext cx="2109103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Audio 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29"/>
    </mc:Choice>
    <mc:Fallback>
      <p:transition spd="slow" advTm="53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sz="4000" dirty="0" smtClean="0">
                <a:cs typeface="0 Titr Bold" panose="00000700000000000000" pitchFamily="2" charset="-78"/>
              </a:rPr>
              <a:t>قضیه </a:t>
            </a:r>
            <a:r>
              <a:rPr lang="fa-IR" altLang="en-US" sz="4000" dirty="0" smtClean="0">
                <a:cs typeface="0 Titr Bold" panose="00000700000000000000" pitchFamily="2" charset="-78"/>
              </a:rPr>
              <a:t>هم پاسخی (بیان 3)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512" t="12216" r="25779"/>
          <a:stretch/>
        </p:blipFill>
        <p:spPr>
          <a:xfrm>
            <a:off x="179512" y="2060848"/>
            <a:ext cx="4277138" cy="1944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2456" r="28200"/>
          <a:stretch/>
        </p:blipFill>
        <p:spPr>
          <a:xfrm>
            <a:off x="4473274" y="1844824"/>
            <a:ext cx="4478915" cy="20882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35896" y="5157192"/>
                <a:ext cx="199048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5157192"/>
                <a:ext cx="1990480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872589" y="4271908"/>
                <a:ext cx="14194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589" y="4271908"/>
                <a:ext cx="1419491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56"/>
    </mc:Choice>
    <mc:Fallback>
      <p:transition spd="slow" advTm="10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قضیه </a:t>
            </a:r>
            <a:r>
              <a:rPr lang="fa-IR" altLang="en-US" sz="3200" dirty="0" smtClean="0">
                <a:cs typeface="0 Titr Bold" panose="00000700000000000000" pitchFamily="2" charset="-78"/>
              </a:rPr>
              <a:t>هم پاسخی (بیان 1) با استفاده از تابع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1245" r="23356"/>
          <a:stretch/>
        </p:blipFill>
        <p:spPr>
          <a:xfrm>
            <a:off x="4788024" y="2060848"/>
            <a:ext cx="4104456" cy="15841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/>
          <a:srcRect l="11044" r="22347"/>
          <a:stretch/>
        </p:blipFill>
        <p:spPr>
          <a:xfrm>
            <a:off x="395536" y="1628800"/>
            <a:ext cx="3960440" cy="20882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5076056" y="3666748"/>
                <a:ext cx="2828531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)≜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666748"/>
                <a:ext cx="2828531" cy="10253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55576" y="3645024"/>
                <a:ext cx="2828531" cy="1090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)≜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645024"/>
                <a:ext cx="2828531" cy="1090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520380" y="4995490"/>
                <a:ext cx="410323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80" y="4995490"/>
                <a:ext cx="4103239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04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70"/>
    </mc:Choice>
    <mc:Fallback>
      <p:transition spd="slow" advTm="123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قضیه </a:t>
            </a:r>
            <a:r>
              <a:rPr lang="fa-IR" altLang="en-US" sz="3200" dirty="0" smtClean="0">
                <a:cs typeface="0 Titr Bold" panose="00000700000000000000" pitchFamily="2" charset="-78"/>
              </a:rPr>
              <a:t>هم پاسخی (بیان 2) با استفاده از تابع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5076056" y="3666748"/>
                <a:ext cx="2791662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)≜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666748"/>
                <a:ext cx="2791662" cy="1025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55576" y="3645024"/>
                <a:ext cx="2881430" cy="1089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)≜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645024"/>
                <a:ext cx="2881430" cy="1089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520380" y="4995490"/>
                <a:ext cx="410323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80" y="4995490"/>
                <a:ext cx="4103239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11245" t="19360" r="36679"/>
          <a:stretch/>
        </p:blipFill>
        <p:spPr>
          <a:xfrm>
            <a:off x="4643574" y="2040592"/>
            <a:ext cx="3744850" cy="1604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20934" r="26989"/>
          <a:stretch/>
        </p:blipFill>
        <p:spPr>
          <a:xfrm>
            <a:off x="539552" y="1988840"/>
            <a:ext cx="3741768" cy="172819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575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52"/>
    </mc:Choice>
    <mc:Fallback>
      <p:transition spd="slow" advTm="52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قضیه </a:t>
            </a:r>
            <a:r>
              <a:rPr lang="fa-IR" altLang="en-US" sz="3200" dirty="0" smtClean="0">
                <a:cs typeface="0 Titr Bold" panose="00000700000000000000" pitchFamily="2" charset="-78"/>
              </a:rPr>
              <a:t>هم پاسخی (بیان </a:t>
            </a:r>
            <a:r>
              <a:rPr lang="fa-IR" altLang="en-US" sz="3200" dirty="0">
                <a:cs typeface="0 Titr Bold" panose="00000700000000000000" pitchFamily="2" charset="-78"/>
              </a:rPr>
              <a:t>3</a:t>
            </a:r>
            <a:r>
              <a:rPr lang="fa-IR" altLang="en-US" sz="3200" dirty="0" smtClean="0">
                <a:cs typeface="0 Titr Bold" panose="00000700000000000000" pitchFamily="2" charset="-78"/>
              </a:rPr>
              <a:t>) با استفاده از تابع شبکه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5076056" y="3666748"/>
                <a:ext cx="2674642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)≜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666748"/>
                <a:ext cx="2674642" cy="1025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55576" y="3645024"/>
                <a:ext cx="2828531" cy="1089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)≜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645024"/>
                <a:ext cx="2828531" cy="1089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520380" y="4995490"/>
                <a:ext cx="37778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80" y="4995490"/>
                <a:ext cx="3777829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12456" t="17242" r="28200"/>
          <a:stretch/>
        </p:blipFill>
        <p:spPr>
          <a:xfrm>
            <a:off x="4473274" y="1772816"/>
            <a:ext cx="4478915" cy="17281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l="18512" t="12216" r="25779"/>
          <a:stretch/>
        </p:blipFill>
        <p:spPr>
          <a:xfrm>
            <a:off x="179512" y="1628800"/>
            <a:ext cx="4277138" cy="194421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4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26"/>
    </mc:Choice>
    <mc:Fallback>
      <p:transition spd="slow" advTm="66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67544" y="26064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fa-IR" altLang="en-US" sz="4000" b="0" dirty="0" smtClean="0">
                <a:cs typeface="0 Titr Bold" panose="00000700000000000000" pitchFamily="2" charset="-78"/>
              </a:rPr>
              <a:t>مثال هم پاسخی کنکور 97</a:t>
            </a:r>
            <a:endParaRPr lang="en-US" altLang="en-US" sz="4000" b="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1700808"/>
            <a:ext cx="5688632" cy="42679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73"/>
    </mc:Choice>
    <mc:Fallback>
      <p:transition spd="slow" advTm="109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734" y="1700808"/>
            <a:ext cx="4706770" cy="2406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1844824"/>
            <a:ext cx="4294230" cy="2160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61720" y="4171037"/>
            <a:ext cx="9144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ملاحظه می کنید که با بردن </a:t>
            </a:r>
            <a:r>
              <a:rPr lang="en-US" sz="2800" b="0" dirty="0" smtClean="0">
                <a:cs typeface="B Nazanin" panose="00000400000000000000" pitchFamily="2" charset="-78"/>
              </a:rPr>
              <a:t>N1</a:t>
            </a:r>
            <a:r>
              <a:rPr lang="fa-IR" sz="2800" b="0" dirty="0" smtClean="0">
                <a:cs typeface="B Nazanin" panose="00000400000000000000" pitchFamily="2" charset="-78"/>
              </a:rPr>
              <a:t> به داخل </a:t>
            </a:r>
            <a:r>
              <a:rPr lang="en-US" sz="2800" b="0" dirty="0" smtClean="0">
                <a:cs typeface="B Nazanin" panose="00000400000000000000" pitchFamily="2" charset="-78"/>
              </a:rPr>
              <a:t>N2</a:t>
            </a:r>
            <a:r>
              <a:rPr lang="fa-IR" sz="2800" b="0" dirty="0" smtClean="0">
                <a:cs typeface="B Nazanin" panose="00000400000000000000" pitchFamily="2" charset="-78"/>
              </a:rPr>
              <a:t> از بیان اول قضیه هم پاسخی برای حل مسئله می توان استفاده کرد. ابتدا باید ولتاژ خازن و سپس جریان مقاومت 3 اهم را حساب کنیم. به این ترتیب جریان مقاومت 1 اهم سمت راست بدست می آید که برابر با ولتاژ خواسته شده است.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84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16"/>
    </mc:Choice>
    <mc:Fallback>
      <p:transition spd="slow" advTm="152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183</Words>
  <Application>Microsoft Office PowerPoint</Application>
  <PresentationFormat>On-screen Show (4:3)</PresentationFormat>
  <Paragraphs>52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0 Titr Bold</vt:lpstr>
      <vt:lpstr>2  Titr</vt:lpstr>
      <vt:lpstr>Arial</vt:lpstr>
      <vt:lpstr>B Nazanin</vt:lpstr>
      <vt:lpstr>B Titr</vt:lpstr>
      <vt:lpstr>Calibri</vt:lpstr>
      <vt:lpstr>Cambria Math</vt:lpstr>
      <vt:lpstr>Default Design</vt:lpstr>
      <vt:lpstr>قضایای شبکه ها  قضیه هم پاسخی</vt:lpstr>
      <vt:lpstr>قضیه هم پاسخی (بیان 1)</vt:lpstr>
      <vt:lpstr>قضیه هم پاسخی (بیان 2)</vt:lpstr>
      <vt:lpstr>قضیه هم پاسخی (بیان 3)</vt:lpstr>
      <vt:lpstr>قضیه هم پاسخی (بیان 1) با استفاده از تابع شبکه</vt:lpstr>
      <vt:lpstr>قضیه هم پاسخی (بیان 2) با استفاده از تابع شبکه</vt:lpstr>
      <vt:lpstr>قضیه هم پاسخی (بیان 3) با استفاده از تابع شبکه</vt:lpstr>
      <vt:lpstr>PowerPoint Presentation</vt:lpstr>
      <vt:lpstr>حل مثال</vt:lpstr>
      <vt:lpstr>حل مثال</vt:lpstr>
      <vt:lpstr>ادامه حل مثال</vt:lpstr>
      <vt:lpstr>ادامه حل مثال</vt:lpstr>
      <vt:lpstr>ادامه حل مثال 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282</cp:revision>
  <dcterms:created xsi:type="dcterms:W3CDTF">2006-09-23T12:30:29Z</dcterms:created>
  <dcterms:modified xsi:type="dcterms:W3CDTF">2021-05-24T15:59:50Z</dcterms:modified>
</cp:coreProperties>
</file>